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grandir Bold" charset="1" panose="00000800000000000000"/>
      <p:regular r:id="rId23"/>
    </p:embeddedFont>
    <p:embeddedFont>
      <p:font typeface="TC Milo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2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13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12.png" Type="http://schemas.openxmlformats.org/officeDocument/2006/relationships/image"/><Relationship Id="rId4" Target="../media/image11.png" Type="http://schemas.openxmlformats.org/officeDocument/2006/relationships/image"/><Relationship Id="rId5" Target="https://colab.research.google.com/drive/1lLWe0v1bkYZxR9RLc1sO5o0_WIl5l4hU?usp=sharing" TargetMode="External" Type="http://schemas.openxmlformats.org/officeDocument/2006/relationships/hyperlink"/><Relationship Id="rId6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2" Target="../media/image40.jpeg" Type="http://schemas.openxmlformats.org/officeDocument/2006/relationships/image"/><Relationship Id="rId3" Target="../media/image43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2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2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2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2.png" Type="http://schemas.openxmlformats.org/officeDocument/2006/relationships/image"/><Relationship Id="rId7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36730" r="-68001" b="-50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0449">
            <a:off x="4100564" y="7984250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41407">
            <a:off x="7527446" y="7122234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51875">
            <a:off x="10043618" y="9112122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76478">
            <a:off x="1156889" y="8300709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342417">
            <a:off x="4463243" y="6161083"/>
            <a:ext cx="9006928" cy="1264336"/>
            <a:chOff x="0" y="0"/>
            <a:chExt cx="12009238" cy="1685781"/>
          </a:xfrm>
        </p:grpSpPr>
        <p:sp>
          <p:nvSpPr>
            <p:cNvPr name="Freeform 8" id="8"/>
            <p:cNvSpPr/>
            <p:nvPr/>
          </p:nvSpPr>
          <p:spPr>
            <a:xfrm flipH="false" flipV="false" rot="5291627">
              <a:off x="2958994" y="-2822704"/>
              <a:ext cx="1455433" cy="7331189"/>
            </a:xfrm>
            <a:custGeom>
              <a:avLst/>
              <a:gdLst/>
              <a:ahLst/>
              <a:cxnLst/>
              <a:rect r="r" b="b" t="t" l="l"/>
              <a:pathLst>
                <a:path h="7331189" w="1455433">
                  <a:moveTo>
                    <a:pt x="0" y="0"/>
                  </a:moveTo>
                  <a:lnTo>
                    <a:pt x="1455433" y="0"/>
                  </a:lnTo>
                  <a:lnTo>
                    <a:pt x="1455433" y="7331189"/>
                  </a:lnTo>
                  <a:lnTo>
                    <a:pt x="0" y="733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5412" t="0" r="-3541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66966">
              <a:off x="8481203" y="-2100007"/>
              <a:ext cx="1338110" cy="5692976"/>
            </a:xfrm>
            <a:custGeom>
              <a:avLst/>
              <a:gdLst/>
              <a:ahLst/>
              <a:cxnLst/>
              <a:rect r="r" b="b" t="t" l="l"/>
              <a:pathLst>
                <a:path h="5692976" w="1338110">
                  <a:moveTo>
                    <a:pt x="0" y="0"/>
                  </a:moveTo>
                  <a:lnTo>
                    <a:pt x="1338110" y="0"/>
                  </a:lnTo>
                  <a:lnTo>
                    <a:pt x="1338110" y="5692976"/>
                  </a:lnTo>
                  <a:lnTo>
                    <a:pt x="0" y="5692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7587" t="0" r="-47587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-1526086" y="2209505"/>
            <a:ext cx="1034126" cy="5286265"/>
          </a:xfrm>
          <a:custGeom>
            <a:avLst/>
            <a:gdLst/>
            <a:ahLst/>
            <a:cxnLst/>
            <a:rect r="r" b="b" t="t" l="l"/>
            <a:pathLst>
              <a:path h="5286265" w="1034126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832559">
            <a:off x="18724672" y="2474201"/>
            <a:ext cx="930563" cy="4756873"/>
          </a:xfrm>
          <a:custGeom>
            <a:avLst/>
            <a:gdLst/>
            <a:ahLst/>
            <a:cxnLst/>
            <a:rect r="r" b="b" t="t" l="l"/>
            <a:pathLst>
              <a:path h="4756873" w="93056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430828">
            <a:off x="-2800176" y="-4554003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3902167">
            <a:off x="13786715" y="-4813126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342417">
            <a:off x="4452378" y="6256271"/>
            <a:ext cx="9189871" cy="84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Rajendra Artanto Wiryawan S.</a:t>
            </a:r>
          </a:p>
        </p:txBody>
      </p:sp>
      <p:sp>
        <p:nvSpPr>
          <p:cNvPr name="TextBox 15" id="15"/>
          <p:cNvSpPr txBox="true"/>
          <p:nvPr/>
        </p:nvSpPr>
        <p:spPr>
          <a:xfrm rot="-321294">
            <a:off x="1172426" y="1625125"/>
            <a:ext cx="16230600" cy="365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IMPLEMENTASI GRADIENT BOOSTING UNTUK PREDIKSI KANKER PAYUDARA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1666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81963" y="-5252982"/>
            <a:ext cx="2016252" cy="12995544"/>
          </a:xfrm>
          <a:custGeom>
            <a:avLst/>
            <a:gdLst/>
            <a:ahLst/>
            <a:cxnLst/>
            <a:rect r="r" b="b" t="t" l="l"/>
            <a:pathLst>
              <a:path h="12995544" w="2016252">
                <a:moveTo>
                  <a:pt x="0" y="0"/>
                </a:moveTo>
                <a:lnTo>
                  <a:pt x="2016252" y="0"/>
                </a:lnTo>
                <a:lnTo>
                  <a:pt x="2016252" y="12995544"/>
                </a:lnTo>
                <a:lnTo>
                  <a:pt x="0" y="1299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56" t="0" r="-289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51776" y="2514113"/>
            <a:ext cx="5485699" cy="9709202"/>
          </a:xfrm>
          <a:custGeom>
            <a:avLst/>
            <a:gdLst/>
            <a:ahLst/>
            <a:cxnLst/>
            <a:rect r="r" b="b" t="t" l="l"/>
            <a:pathLst>
              <a:path h="9709202" w="5485699">
                <a:moveTo>
                  <a:pt x="0" y="0"/>
                </a:moveTo>
                <a:lnTo>
                  <a:pt x="5485699" y="0"/>
                </a:lnTo>
                <a:lnTo>
                  <a:pt x="5485699" y="9709202"/>
                </a:lnTo>
                <a:lnTo>
                  <a:pt x="0" y="970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4175">
            <a:off x="16908419" y="-972204"/>
            <a:ext cx="4549429" cy="8034312"/>
          </a:xfrm>
          <a:custGeom>
            <a:avLst/>
            <a:gdLst/>
            <a:ahLst/>
            <a:cxnLst/>
            <a:rect r="r" b="b" t="t" l="l"/>
            <a:pathLst>
              <a:path h="8034312" w="4549429">
                <a:moveTo>
                  <a:pt x="0" y="0"/>
                </a:moveTo>
                <a:lnTo>
                  <a:pt x="4549429" y="0"/>
                </a:lnTo>
                <a:lnTo>
                  <a:pt x="4549429" y="8034312"/>
                </a:lnTo>
                <a:lnTo>
                  <a:pt x="0" y="803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692865">
            <a:off x="-8470685" y="-342145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33104" y="4291752"/>
            <a:ext cx="11221792" cy="4966548"/>
          </a:xfrm>
          <a:custGeom>
            <a:avLst/>
            <a:gdLst/>
            <a:ahLst/>
            <a:cxnLst/>
            <a:rect r="r" b="b" t="t" l="l"/>
            <a:pathLst>
              <a:path h="4966548" w="11221792">
                <a:moveTo>
                  <a:pt x="0" y="0"/>
                </a:moveTo>
                <a:lnTo>
                  <a:pt x="11221792" y="0"/>
                </a:lnTo>
                <a:lnTo>
                  <a:pt x="11221792" y="4966548"/>
                </a:lnTo>
                <a:lnTo>
                  <a:pt x="0" y="4966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2317" y="795654"/>
            <a:ext cx="12856644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PEMBUATAN MODEL ML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7720" y="2081466"/>
            <a:ext cx="15972560" cy="204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0"/>
              </a:lnSpc>
            </a:pPr>
            <a:r>
              <a:rPr lang="en-US" sz="3700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Menerapkan teknik hyperparameter tuning pada algoritma gradient boosting untuk meningkatkan akurasi model, mengurangi overfitting, dan mendapatkan performa terbaik.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33760" t="0" r="-1329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82954" y="4150457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6926">
            <a:off x="9191644" y="63576"/>
            <a:ext cx="2754880" cy="3140876"/>
          </a:xfrm>
          <a:custGeom>
            <a:avLst/>
            <a:gdLst/>
            <a:ahLst/>
            <a:cxnLst/>
            <a:rect r="r" b="b" t="t" l="l"/>
            <a:pathLst>
              <a:path h="3140876" w="2754880">
                <a:moveTo>
                  <a:pt x="0" y="0"/>
                </a:moveTo>
                <a:lnTo>
                  <a:pt x="2754880" y="0"/>
                </a:lnTo>
                <a:lnTo>
                  <a:pt x="2754880" y="3140876"/>
                </a:lnTo>
                <a:lnTo>
                  <a:pt x="0" y="31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52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6926">
            <a:off x="12605306" y="180750"/>
            <a:ext cx="2754880" cy="3573996"/>
          </a:xfrm>
          <a:custGeom>
            <a:avLst/>
            <a:gdLst/>
            <a:ahLst/>
            <a:cxnLst/>
            <a:rect r="r" b="b" t="t" l="l"/>
            <a:pathLst>
              <a:path h="3573996" w="2754880">
                <a:moveTo>
                  <a:pt x="0" y="0"/>
                </a:moveTo>
                <a:lnTo>
                  <a:pt x="2754880" y="0"/>
                </a:lnTo>
                <a:lnTo>
                  <a:pt x="2754880" y="3573996"/>
                </a:lnTo>
                <a:lnTo>
                  <a:pt x="0" y="357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9" t="-43136" r="-245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3583148"/>
            <a:ext cx="7381193" cy="380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Setelah distribusi kelas target diseimbangkan, hasil uji performa model cukup tinggi dengan rata-rata hasil di angka 97%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56378" y="1514806"/>
            <a:ext cx="6838800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HASIL AKURASI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3974409" y="5587208"/>
            <a:ext cx="9273713" cy="5356098"/>
          </a:xfrm>
          <a:custGeom>
            <a:avLst/>
            <a:gdLst/>
            <a:ahLst/>
            <a:cxnLst/>
            <a:rect r="r" b="b" t="t" l="l"/>
            <a:pathLst>
              <a:path h="5356098" w="9273713">
                <a:moveTo>
                  <a:pt x="0" y="0"/>
                </a:moveTo>
                <a:lnTo>
                  <a:pt x="9273714" y="0"/>
                </a:lnTo>
                <a:lnTo>
                  <a:pt x="9273714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1369" y="718497"/>
            <a:ext cx="8911458" cy="83630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33760" t="0" r="-1329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82954" y="4150457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6926">
            <a:off x="1260272" y="-22819"/>
            <a:ext cx="2754880" cy="3140876"/>
          </a:xfrm>
          <a:custGeom>
            <a:avLst/>
            <a:gdLst/>
            <a:ahLst/>
            <a:cxnLst/>
            <a:rect r="r" b="b" t="t" l="l"/>
            <a:pathLst>
              <a:path h="3140876" w="2754880">
                <a:moveTo>
                  <a:pt x="0" y="0"/>
                </a:moveTo>
                <a:lnTo>
                  <a:pt x="2754879" y="0"/>
                </a:lnTo>
                <a:lnTo>
                  <a:pt x="2754879" y="3140876"/>
                </a:lnTo>
                <a:lnTo>
                  <a:pt x="0" y="31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52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6926">
            <a:off x="4673934" y="94356"/>
            <a:ext cx="2754880" cy="3573996"/>
          </a:xfrm>
          <a:custGeom>
            <a:avLst/>
            <a:gdLst/>
            <a:ahLst/>
            <a:cxnLst/>
            <a:rect r="r" b="b" t="t" l="l"/>
            <a:pathLst>
              <a:path h="3573996" w="2754880">
                <a:moveTo>
                  <a:pt x="0" y="0"/>
                </a:moveTo>
                <a:lnTo>
                  <a:pt x="2754880" y="0"/>
                </a:lnTo>
                <a:lnTo>
                  <a:pt x="2754880" y="3573996"/>
                </a:lnTo>
                <a:lnTo>
                  <a:pt x="0" y="357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9" t="-43136" r="-245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3809" y="3950432"/>
            <a:ext cx="7381193" cy="529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Untuk hasil uji gabungan kelas 0 (benign) &amp; 1 (malignant) diangka 97.20% tetapi hasil uji presisi, recall, dan f1-score masing2 kelas memiliki hasil yang berbeda-beda.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5006" y="1428411"/>
            <a:ext cx="6838800" cy="233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HASIL UJI KELAS 0 &amp; 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05653" y="1429771"/>
            <a:ext cx="8860166" cy="83148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33760" t="0" r="-1329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82954" y="4150457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6926">
            <a:off x="1260272" y="-22819"/>
            <a:ext cx="2754880" cy="3140876"/>
          </a:xfrm>
          <a:custGeom>
            <a:avLst/>
            <a:gdLst/>
            <a:ahLst/>
            <a:cxnLst/>
            <a:rect r="r" b="b" t="t" l="l"/>
            <a:pathLst>
              <a:path h="3140876" w="2754880">
                <a:moveTo>
                  <a:pt x="0" y="0"/>
                </a:moveTo>
                <a:lnTo>
                  <a:pt x="2754879" y="0"/>
                </a:lnTo>
                <a:lnTo>
                  <a:pt x="2754879" y="3140876"/>
                </a:lnTo>
                <a:lnTo>
                  <a:pt x="0" y="31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52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6926">
            <a:off x="4673934" y="94356"/>
            <a:ext cx="2754880" cy="3573996"/>
          </a:xfrm>
          <a:custGeom>
            <a:avLst/>
            <a:gdLst/>
            <a:ahLst/>
            <a:cxnLst/>
            <a:rect r="r" b="b" t="t" l="l"/>
            <a:pathLst>
              <a:path h="3573996" w="2754880">
                <a:moveTo>
                  <a:pt x="0" y="0"/>
                </a:moveTo>
                <a:lnTo>
                  <a:pt x="2754880" y="0"/>
                </a:lnTo>
                <a:lnTo>
                  <a:pt x="2754880" y="3573996"/>
                </a:lnTo>
                <a:lnTo>
                  <a:pt x="0" y="357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9" t="-43136" r="-245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221355"/>
            <a:ext cx="7381193" cy="603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Model Gradient Boosting menunjukkan kinerja baik dengan 73 malignant dan 66 benign terprediksi benar. Hanya terdapat 3 false negatives dan 1 false positive, menunjukkan tingkat kesalahan rendah.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006926">
            <a:off x="7036816" y="90549"/>
            <a:ext cx="2754880" cy="3573996"/>
          </a:xfrm>
          <a:custGeom>
            <a:avLst/>
            <a:gdLst/>
            <a:ahLst/>
            <a:cxnLst/>
            <a:rect r="r" b="b" t="t" l="l"/>
            <a:pathLst>
              <a:path h="3573996" w="2754880">
                <a:moveTo>
                  <a:pt x="0" y="0"/>
                </a:moveTo>
                <a:lnTo>
                  <a:pt x="2754880" y="0"/>
                </a:lnTo>
                <a:lnTo>
                  <a:pt x="2754880" y="3573996"/>
                </a:lnTo>
                <a:lnTo>
                  <a:pt x="0" y="357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9" t="-43136" r="-245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841164"/>
            <a:ext cx="8180623" cy="6417136"/>
          </a:xfrm>
          <a:custGeom>
            <a:avLst/>
            <a:gdLst/>
            <a:ahLst/>
            <a:cxnLst/>
            <a:rect r="r" b="b" t="t" l="l"/>
            <a:pathLst>
              <a:path h="6417136" w="8180623">
                <a:moveTo>
                  <a:pt x="0" y="0"/>
                </a:moveTo>
                <a:lnTo>
                  <a:pt x="8180623" y="0"/>
                </a:lnTo>
                <a:lnTo>
                  <a:pt x="8180623" y="6417136"/>
                </a:lnTo>
                <a:lnTo>
                  <a:pt x="0" y="6417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25006" y="1428411"/>
            <a:ext cx="9064267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CONFUSION MATRIX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33760" t="0" r="-1329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82954" y="4150457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06926">
            <a:off x="1260272" y="-22819"/>
            <a:ext cx="2754880" cy="3140876"/>
          </a:xfrm>
          <a:custGeom>
            <a:avLst/>
            <a:gdLst/>
            <a:ahLst/>
            <a:cxnLst/>
            <a:rect r="r" b="b" t="t" l="l"/>
            <a:pathLst>
              <a:path h="3140876" w="2754880">
                <a:moveTo>
                  <a:pt x="0" y="0"/>
                </a:moveTo>
                <a:lnTo>
                  <a:pt x="2754879" y="0"/>
                </a:lnTo>
                <a:lnTo>
                  <a:pt x="2754879" y="3140876"/>
                </a:lnTo>
                <a:lnTo>
                  <a:pt x="0" y="31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52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6926">
            <a:off x="4673934" y="94356"/>
            <a:ext cx="2754880" cy="3573996"/>
          </a:xfrm>
          <a:custGeom>
            <a:avLst/>
            <a:gdLst/>
            <a:ahLst/>
            <a:cxnLst/>
            <a:rect r="r" b="b" t="t" l="l"/>
            <a:pathLst>
              <a:path h="3573996" w="2754880">
                <a:moveTo>
                  <a:pt x="0" y="0"/>
                </a:moveTo>
                <a:lnTo>
                  <a:pt x="2754880" y="0"/>
                </a:lnTo>
                <a:lnTo>
                  <a:pt x="2754880" y="3573996"/>
                </a:lnTo>
                <a:lnTo>
                  <a:pt x="0" y="357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9" t="-43136" r="-245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06926">
            <a:off x="7036816" y="90549"/>
            <a:ext cx="2754880" cy="3573996"/>
          </a:xfrm>
          <a:custGeom>
            <a:avLst/>
            <a:gdLst/>
            <a:ahLst/>
            <a:cxnLst/>
            <a:rect r="r" b="b" t="t" l="l"/>
            <a:pathLst>
              <a:path h="3573996" w="2754880">
                <a:moveTo>
                  <a:pt x="0" y="0"/>
                </a:moveTo>
                <a:lnTo>
                  <a:pt x="2754880" y="0"/>
                </a:lnTo>
                <a:lnTo>
                  <a:pt x="2754880" y="3573996"/>
                </a:lnTo>
                <a:lnTo>
                  <a:pt x="0" y="357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9" t="-43136" r="-245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3371" y="3095239"/>
            <a:ext cx="11301259" cy="2839441"/>
          </a:xfrm>
          <a:custGeom>
            <a:avLst/>
            <a:gdLst/>
            <a:ahLst/>
            <a:cxnLst/>
            <a:rect r="r" b="b" t="t" l="l"/>
            <a:pathLst>
              <a:path h="2839441" w="11301259">
                <a:moveTo>
                  <a:pt x="0" y="0"/>
                </a:moveTo>
                <a:lnTo>
                  <a:pt x="11301258" y="0"/>
                </a:lnTo>
                <a:lnTo>
                  <a:pt x="11301258" y="2839441"/>
                </a:lnTo>
                <a:lnTo>
                  <a:pt x="0" y="2839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8837" y="6340475"/>
            <a:ext cx="15170327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Fitur paling berpengaruh dalam prediksi adalah worst perimeter, worst concave points, dan mean concave points. Fitur lainnya memiliki kontribusi kecil, sehingga seleksi fitur dapat dilakukan untuk meningkatkan efisiensi model.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5006" y="1428411"/>
            <a:ext cx="10108873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FEATURE IMPORTANCE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79494">
            <a:off x="-1261156" y="-3051836"/>
            <a:ext cx="20810311" cy="16390673"/>
          </a:xfrm>
          <a:custGeom>
            <a:avLst/>
            <a:gdLst/>
            <a:ahLst/>
            <a:cxnLst/>
            <a:rect r="r" b="b" t="t" l="l"/>
            <a:pathLst>
              <a:path h="16390673" w="20810311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59839">
            <a:off x="7974579" y="-1449813"/>
            <a:ext cx="2338842" cy="6396223"/>
          </a:xfrm>
          <a:custGeom>
            <a:avLst/>
            <a:gdLst/>
            <a:ahLst/>
            <a:cxnLst/>
            <a:rect r="r" b="b" t="t" l="l"/>
            <a:pathLst>
              <a:path h="6396223" w="2338842">
                <a:moveTo>
                  <a:pt x="0" y="0"/>
                </a:moveTo>
                <a:lnTo>
                  <a:pt x="2338842" y="0"/>
                </a:lnTo>
                <a:lnTo>
                  <a:pt x="2338842" y="6396224"/>
                </a:lnTo>
                <a:lnTo>
                  <a:pt x="0" y="6396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2674" y="3034614"/>
            <a:ext cx="14822652" cy="565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Penyeimbangan kelas target dengan SMOTE membantu meningkatkan performa model Machine Learning.</a:t>
            </a:r>
          </a:p>
          <a:p>
            <a:pPr algn="just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Penerapan Hyperparameter Tuning dengan GridSearchCV dapat mengoptimalkan kinerja model.</a:t>
            </a:r>
          </a:p>
          <a:p>
            <a:pPr algn="just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Hasil evaluasi, seperti akurasi dan metrik lainnya, membantu memahami sejauh mana model bekerja dengan baik.</a:t>
            </a:r>
          </a:p>
          <a:p>
            <a:pPr algn="just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Visualisasi Feature Importance memberikan wawasan tentang faktor-faktor utama yang memengaruhi prediksi model.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142054" y="1299193"/>
            <a:ext cx="8003892" cy="124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KESIMPULAN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79494">
            <a:off x="-1261156" y="-3051836"/>
            <a:ext cx="20810311" cy="16390673"/>
          </a:xfrm>
          <a:custGeom>
            <a:avLst/>
            <a:gdLst/>
            <a:ahLst/>
            <a:cxnLst/>
            <a:rect r="r" b="b" t="t" l="l"/>
            <a:pathLst>
              <a:path h="16390673" w="20810311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7187">
            <a:off x="4067767" y="1469780"/>
            <a:ext cx="10420734" cy="7867654"/>
          </a:xfrm>
          <a:custGeom>
            <a:avLst/>
            <a:gdLst/>
            <a:ahLst/>
            <a:cxnLst/>
            <a:rect r="r" b="b" t="t" l="l"/>
            <a:pathLst>
              <a:path h="7867654" w="10420734">
                <a:moveTo>
                  <a:pt x="0" y="0"/>
                </a:moveTo>
                <a:lnTo>
                  <a:pt x="10420735" y="0"/>
                </a:lnTo>
                <a:lnTo>
                  <a:pt x="10420735" y="7867654"/>
                </a:lnTo>
                <a:lnTo>
                  <a:pt x="0" y="7867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80509">
            <a:off x="-5964472" y="6533630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2"/>
                </a:lnTo>
                <a:lnTo>
                  <a:pt x="0" y="845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218" t="0" r="-22218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3574958">
            <a:off x="5189907" y="-2802044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18967344" y="8458522"/>
                </a:moveTo>
                <a:lnTo>
                  <a:pt x="0" y="8458522"/>
                </a:lnTo>
                <a:lnTo>
                  <a:pt x="0" y="0"/>
                </a:lnTo>
                <a:lnTo>
                  <a:pt x="18967344" y="0"/>
                </a:lnTo>
                <a:lnTo>
                  <a:pt x="18967344" y="8458522"/>
                </a:lnTo>
                <a:close/>
              </a:path>
            </a:pathLst>
          </a:custGeom>
          <a:blipFill>
            <a:blip r:embed="rId4"/>
            <a:stretch>
              <a:fillRect l="-22218" t="0" r="-2221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261301">
            <a:off x="4386402" y="3854704"/>
            <a:ext cx="9779124" cy="315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808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LINK GOOGLE COLAB :</a:t>
            </a:r>
          </a:p>
          <a:p>
            <a:pPr algn="ctr">
              <a:lnSpc>
                <a:spcPts val="6156"/>
              </a:lnSpc>
            </a:pPr>
            <a:r>
              <a:rPr lang="en-US" sz="5808" u="sng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  <a:hlinkClick r:id="rId5" tooltip="https://colab.research.google.com/drive/1lLWe0v1bkYZxR9RLc1sO5o0_WIl5l4hU?usp=sharing"/>
              </a:rPr>
              <a:t>HTTPS://COLAB.RESEARCH.GOOGLE.COM/DRIVE/1LLWE0V1BKYZXR9RLC1SO5O0_WIL5L4HU?USP=SHARING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310155">
            <a:off x="8977726" y="302520"/>
            <a:ext cx="1273719" cy="2249394"/>
          </a:xfrm>
          <a:custGeom>
            <a:avLst/>
            <a:gdLst/>
            <a:ahLst/>
            <a:cxnLst/>
            <a:rect r="r" b="b" t="t" l="l"/>
            <a:pathLst>
              <a:path h="2249394" w="1273719">
                <a:moveTo>
                  <a:pt x="0" y="0"/>
                </a:moveTo>
                <a:lnTo>
                  <a:pt x="1273719" y="0"/>
                </a:lnTo>
                <a:lnTo>
                  <a:pt x="1273719" y="2249394"/>
                </a:lnTo>
                <a:lnTo>
                  <a:pt x="0" y="2249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2805735">
            <a:off x="-8200446" y="-4081701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6581">
            <a:off x="15117159" y="6054725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0"/>
                </a:lnTo>
                <a:lnTo>
                  <a:pt x="0" y="846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79494">
            <a:off x="-1261156" y="-3051836"/>
            <a:ext cx="20810311" cy="16390673"/>
          </a:xfrm>
          <a:custGeom>
            <a:avLst/>
            <a:gdLst/>
            <a:ahLst/>
            <a:cxnLst/>
            <a:rect r="r" b="b" t="t" l="l"/>
            <a:pathLst>
              <a:path h="16390673" w="20810311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71469">
            <a:off x="9572843" y="8300395"/>
            <a:ext cx="11745212" cy="3127163"/>
          </a:xfrm>
          <a:custGeom>
            <a:avLst/>
            <a:gdLst/>
            <a:ahLst/>
            <a:cxnLst/>
            <a:rect r="r" b="b" t="t" l="l"/>
            <a:pathLst>
              <a:path h="3127163" w="11745212">
                <a:moveTo>
                  <a:pt x="0" y="3127163"/>
                </a:moveTo>
                <a:lnTo>
                  <a:pt x="11745212" y="3127163"/>
                </a:lnTo>
                <a:lnTo>
                  <a:pt x="11745212" y="0"/>
                </a:lnTo>
                <a:lnTo>
                  <a:pt x="0" y="0"/>
                </a:lnTo>
                <a:lnTo>
                  <a:pt x="0" y="312716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871">
            <a:off x="2438964" y="8864901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8"/>
                </a:lnTo>
                <a:lnTo>
                  <a:pt x="0" y="284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4760">
            <a:off x="-2921864" y="-948983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135086">
            <a:off x="5193136" y="7243837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35086">
            <a:off x="459220" y="-6293363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5554">
            <a:off x="7188452" y="1030624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082799">
            <a:off x="-1280181" y="7062138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07503" y="-491175"/>
            <a:ext cx="16230600" cy="2475166"/>
          </a:xfrm>
          <a:custGeom>
            <a:avLst/>
            <a:gdLst/>
            <a:ahLst/>
            <a:cxnLst/>
            <a:rect r="r" b="b" t="t" l="l"/>
            <a:pathLst>
              <a:path h="2475166" w="16230600">
                <a:moveTo>
                  <a:pt x="0" y="0"/>
                </a:moveTo>
                <a:lnTo>
                  <a:pt x="16230600" y="0"/>
                </a:lnTo>
                <a:lnTo>
                  <a:pt x="16230600" y="2475167"/>
                </a:lnTo>
                <a:lnTo>
                  <a:pt x="0" y="24751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082799">
            <a:off x="6088761" y="-6177434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726467">
            <a:off x="13285040" y="-4267844"/>
            <a:ext cx="8844692" cy="5892776"/>
          </a:xfrm>
          <a:custGeom>
            <a:avLst/>
            <a:gdLst/>
            <a:ahLst/>
            <a:cxnLst/>
            <a:rect r="r" b="b" t="t" l="l"/>
            <a:pathLst>
              <a:path h="5892776" w="8844692">
                <a:moveTo>
                  <a:pt x="0" y="0"/>
                </a:moveTo>
                <a:lnTo>
                  <a:pt x="8844692" y="0"/>
                </a:lnTo>
                <a:lnTo>
                  <a:pt x="8844692" y="5892777"/>
                </a:lnTo>
                <a:lnTo>
                  <a:pt x="0" y="589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22325" y="6363222"/>
            <a:ext cx="1043351" cy="896775"/>
          </a:xfrm>
          <a:custGeom>
            <a:avLst/>
            <a:gdLst/>
            <a:ahLst/>
            <a:cxnLst/>
            <a:rect r="r" b="b" t="t" l="l"/>
            <a:pathLst>
              <a:path h="896775" w="1043351">
                <a:moveTo>
                  <a:pt x="0" y="0"/>
                </a:moveTo>
                <a:lnTo>
                  <a:pt x="1043350" y="0"/>
                </a:lnTo>
                <a:lnTo>
                  <a:pt x="1043350" y="896775"/>
                </a:lnTo>
                <a:lnTo>
                  <a:pt x="0" y="8967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07531" y="3088750"/>
            <a:ext cx="13872939" cy="318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12"/>
              </a:lnSpc>
            </a:pPr>
            <a:r>
              <a:rPr lang="en-US" sz="22653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TERIMA KASIH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25250" r="0" b="-252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5726" y="2289200"/>
            <a:ext cx="15152274" cy="8512951"/>
          </a:xfrm>
          <a:custGeom>
            <a:avLst/>
            <a:gdLst/>
            <a:ahLst/>
            <a:cxnLst/>
            <a:rect r="r" b="b" t="t" l="l"/>
            <a:pathLst>
              <a:path h="8512951" w="15152274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255">
            <a:off x="-43418" y="-4645479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8255">
            <a:off x="9957833" y="-4645479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8517" y="3796425"/>
            <a:ext cx="5814418" cy="380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Kanker payudara adalah salah satu penyakit yang umum terjadi pada wanita</a:t>
            </a:r>
          </a:p>
          <a:p>
            <a:pPr algn="ctr">
              <a:lnSpc>
                <a:spcPts val="588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63836" y="6878036"/>
            <a:ext cx="6288126" cy="3880737"/>
          </a:xfrm>
          <a:custGeom>
            <a:avLst/>
            <a:gdLst/>
            <a:ahLst/>
            <a:cxnLst/>
            <a:rect r="r" b="b" t="t" l="l"/>
            <a:pathLst>
              <a:path h="3880737" w="6288126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701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80918" y="5402675"/>
            <a:ext cx="9273713" cy="5356098"/>
          </a:xfrm>
          <a:custGeom>
            <a:avLst/>
            <a:gdLst/>
            <a:ahLst/>
            <a:cxnLst/>
            <a:rect r="r" b="b" t="t" l="l"/>
            <a:pathLst>
              <a:path h="5356098" w="9273713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91555" y="1263076"/>
            <a:ext cx="9504890" cy="124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LATAR BELAKANG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42935" y="6859682"/>
            <a:ext cx="5814418" cy="306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Deteksi dini sangat penting untuk meningkatkan tingkat kesembuhan.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08799" y="3812891"/>
            <a:ext cx="5814418" cy="380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Machine Learning dapat membantu dalam prediksi berdasarkan data medis.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25250" r="0" b="-252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3036" y="4010582"/>
            <a:ext cx="5938776" cy="5247718"/>
          </a:xfrm>
          <a:custGeom>
            <a:avLst/>
            <a:gdLst/>
            <a:ahLst/>
            <a:cxnLst/>
            <a:rect r="r" b="b" t="t" l="l"/>
            <a:pathLst>
              <a:path h="5247718" w="5938776">
                <a:moveTo>
                  <a:pt x="0" y="0"/>
                </a:moveTo>
                <a:lnTo>
                  <a:pt x="5938775" y="0"/>
                </a:lnTo>
                <a:lnTo>
                  <a:pt x="5938775" y="5247718"/>
                </a:lnTo>
                <a:lnTo>
                  <a:pt x="0" y="524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7660" y="3899212"/>
            <a:ext cx="5938776" cy="5247718"/>
          </a:xfrm>
          <a:custGeom>
            <a:avLst/>
            <a:gdLst/>
            <a:ahLst/>
            <a:cxnLst/>
            <a:rect r="r" b="b" t="t" l="l"/>
            <a:pathLst>
              <a:path h="5247718" w="5938776">
                <a:moveTo>
                  <a:pt x="0" y="0"/>
                </a:moveTo>
                <a:lnTo>
                  <a:pt x="5938776" y="0"/>
                </a:lnTo>
                <a:lnTo>
                  <a:pt x="5938776" y="5247719"/>
                </a:lnTo>
                <a:lnTo>
                  <a:pt x="0" y="5247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0198" y="4018047"/>
            <a:ext cx="6492739" cy="5010049"/>
          </a:xfrm>
          <a:custGeom>
            <a:avLst/>
            <a:gdLst/>
            <a:ahLst/>
            <a:cxnLst/>
            <a:rect r="r" b="b" t="t" l="l"/>
            <a:pathLst>
              <a:path h="5010049" w="6492739">
                <a:moveTo>
                  <a:pt x="0" y="0"/>
                </a:moveTo>
                <a:lnTo>
                  <a:pt x="6492739" y="0"/>
                </a:lnTo>
                <a:lnTo>
                  <a:pt x="6492739" y="5010049"/>
                </a:lnTo>
                <a:lnTo>
                  <a:pt x="0" y="5010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43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86635" y="3513235"/>
            <a:ext cx="3379865" cy="1216751"/>
          </a:xfrm>
          <a:custGeom>
            <a:avLst/>
            <a:gdLst/>
            <a:ahLst/>
            <a:cxnLst/>
            <a:rect r="r" b="b" t="t" l="l"/>
            <a:pathLst>
              <a:path h="1216751" w="3379865">
                <a:moveTo>
                  <a:pt x="0" y="0"/>
                </a:moveTo>
                <a:lnTo>
                  <a:pt x="3379865" y="0"/>
                </a:lnTo>
                <a:lnTo>
                  <a:pt x="3379865" y="1216752"/>
                </a:lnTo>
                <a:lnTo>
                  <a:pt x="0" y="1216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19258" y="4129417"/>
            <a:ext cx="6492739" cy="5010049"/>
          </a:xfrm>
          <a:custGeom>
            <a:avLst/>
            <a:gdLst/>
            <a:ahLst/>
            <a:cxnLst/>
            <a:rect r="r" b="b" t="t" l="l"/>
            <a:pathLst>
              <a:path h="5010049" w="6492739">
                <a:moveTo>
                  <a:pt x="0" y="0"/>
                </a:moveTo>
                <a:lnTo>
                  <a:pt x="6492740" y="0"/>
                </a:lnTo>
                <a:lnTo>
                  <a:pt x="6492740" y="5010048"/>
                </a:lnTo>
                <a:lnTo>
                  <a:pt x="0" y="5010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43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354013" y="3513235"/>
            <a:ext cx="3423231" cy="1232363"/>
          </a:xfrm>
          <a:custGeom>
            <a:avLst/>
            <a:gdLst/>
            <a:ahLst/>
            <a:cxnLst/>
            <a:rect r="r" b="b" t="t" l="l"/>
            <a:pathLst>
              <a:path h="1232363" w="3423231">
                <a:moveTo>
                  <a:pt x="0" y="0"/>
                </a:moveTo>
                <a:lnTo>
                  <a:pt x="3423230" y="0"/>
                </a:lnTo>
                <a:lnTo>
                  <a:pt x="3423230" y="1232363"/>
                </a:lnTo>
                <a:lnTo>
                  <a:pt x="0" y="123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268255">
            <a:off x="-1306692" y="-523566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68255">
            <a:off x="8694559" y="-523566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213602">
            <a:off x="-1247503" y="969355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true" rot="-213602">
            <a:off x="5821557" y="969355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true" rot="-213602">
            <a:off x="11295078" y="9588778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391555" y="968144"/>
            <a:ext cx="9504890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TUJUAN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31005" y="3775700"/>
            <a:ext cx="3091126" cy="6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546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TUJUAN 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20065" y="3888536"/>
            <a:ext cx="3091126" cy="64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546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TUJUAN 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29972" y="5000625"/>
            <a:ext cx="4893191" cy="15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Membangun model Machine Learning untuk mendeteksi dini kanker payudara.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01263" y="4930035"/>
            <a:ext cx="4928730" cy="353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Menggunakan algoritma Gradient Boosting Classifier dengan optimasi parameter untuk meningkatkan akurasi dalam mendeteksi kanker payudara.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6947904" y="-2963157"/>
            <a:ext cx="8436112" cy="12536211"/>
          </a:xfrm>
          <a:custGeom>
            <a:avLst/>
            <a:gdLst/>
            <a:ahLst/>
            <a:cxnLst/>
            <a:rect r="r" b="b" t="t" l="l"/>
            <a:pathLst>
              <a:path h="12536211" w="8436112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6979058" y="911225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0"/>
                </a:lnTo>
                <a:lnTo>
                  <a:pt x="0" y="846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8903643" y="-1791282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6" y="0"/>
                </a:lnTo>
                <a:lnTo>
                  <a:pt x="2474616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39005" y="1408084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61331" y="3133499"/>
            <a:ext cx="14421069" cy="599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0"/>
              </a:lnSpc>
            </a:pPr>
            <a:r>
              <a:rPr lang="en-US" sz="3700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Dataset yang digunakan dalam penelitian ini adalah Breast Cancer Wisconsin yang berasal dari pustaka Scikit-Learn. Dataset ini memiliki 30 fitur medis, seperti mean radius, mean texture, mean perimeter, dan lainnya, yang digunakan untuk menganalisis karakteristik sel kanker.</a:t>
            </a:r>
          </a:p>
          <a:p>
            <a:pPr algn="just">
              <a:lnSpc>
                <a:spcPts val="5180"/>
              </a:lnSpc>
            </a:pPr>
          </a:p>
          <a:p>
            <a:pPr algn="just">
              <a:lnSpc>
                <a:spcPts val="5180"/>
              </a:lnSpc>
            </a:pPr>
            <a:r>
              <a:rPr lang="en-US" sz="3700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Selain itu, dataset ini memiliki dua kelas target, yaitu:</a:t>
            </a:r>
          </a:p>
          <a:p>
            <a:pPr algn="l" marL="798833" indent="-399416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Kelas 0 : Benign (Kanker Jinak)</a:t>
            </a:r>
          </a:p>
          <a:p>
            <a:pPr algn="l" marL="798833" indent="-399416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Kelas 1 : Malignant (Kanker Ganas)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1666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274420" y="-2862120"/>
            <a:ext cx="2016252" cy="9362129"/>
          </a:xfrm>
          <a:custGeom>
            <a:avLst/>
            <a:gdLst/>
            <a:ahLst/>
            <a:cxnLst/>
            <a:rect r="r" b="b" t="t" l="l"/>
            <a:pathLst>
              <a:path h="9362129" w="2016252">
                <a:moveTo>
                  <a:pt x="0" y="0"/>
                </a:moveTo>
                <a:lnTo>
                  <a:pt x="2016252" y="0"/>
                </a:lnTo>
                <a:lnTo>
                  <a:pt x="2016252" y="9362129"/>
                </a:lnTo>
                <a:lnTo>
                  <a:pt x="0" y="936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80" t="0" r="-688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51776" y="2514113"/>
            <a:ext cx="5485699" cy="9709202"/>
          </a:xfrm>
          <a:custGeom>
            <a:avLst/>
            <a:gdLst/>
            <a:ahLst/>
            <a:cxnLst/>
            <a:rect r="r" b="b" t="t" l="l"/>
            <a:pathLst>
              <a:path h="9709202" w="5485699">
                <a:moveTo>
                  <a:pt x="0" y="0"/>
                </a:moveTo>
                <a:lnTo>
                  <a:pt x="5485699" y="0"/>
                </a:lnTo>
                <a:lnTo>
                  <a:pt x="5485699" y="9709202"/>
                </a:lnTo>
                <a:lnTo>
                  <a:pt x="0" y="970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4175">
            <a:off x="16908419" y="-972204"/>
            <a:ext cx="4549429" cy="8034312"/>
          </a:xfrm>
          <a:custGeom>
            <a:avLst/>
            <a:gdLst/>
            <a:ahLst/>
            <a:cxnLst/>
            <a:rect r="r" b="b" t="t" l="l"/>
            <a:pathLst>
              <a:path h="8034312" w="4549429">
                <a:moveTo>
                  <a:pt x="0" y="0"/>
                </a:moveTo>
                <a:lnTo>
                  <a:pt x="4549429" y="0"/>
                </a:lnTo>
                <a:lnTo>
                  <a:pt x="4549429" y="8034312"/>
                </a:lnTo>
                <a:lnTo>
                  <a:pt x="0" y="803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692865">
            <a:off x="-8470685" y="-342145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34071" y="5178849"/>
            <a:ext cx="10561819" cy="4379730"/>
          </a:xfrm>
          <a:custGeom>
            <a:avLst/>
            <a:gdLst/>
            <a:ahLst/>
            <a:cxnLst/>
            <a:rect r="r" b="b" t="t" l="l"/>
            <a:pathLst>
              <a:path h="4379730" w="10561819">
                <a:moveTo>
                  <a:pt x="0" y="0"/>
                </a:moveTo>
                <a:lnTo>
                  <a:pt x="10561818" y="0"/>
                </a:lnTo>
                <a:lnTo>
                  <a:pt x="10561818" y="4379730"/>
                </a:lnTo>
                <a:lnTo>
                  <a:pt x="0" y="4379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1482" y="1369809"/>
            <a:ext cx="9859076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LOAD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73502"/>
            <a:ext cx="15972560" cy="204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3" indent="-399416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Memuat dataset dari Scikit-Learn</a:t>
            </a:r>
          </a:p>
          <a:p>
            <a:pPr algn="just" marL="798833" indent="-399416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Membagi dataset menjadi fitur (X) dan target (y)</a:t>
            </a:r>
          </a:p>
          <a:p>
            <a:pPr algn="just" marL="798833" indent="-399416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Mengubah dataset menjadi Pandas DataFrame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1666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81963" y="-5252982"/>
            <a:ext cx="2016252" cy="12995544"/>
          </a:xfrm>
          <a:custGeom>
            <a:avLst/>
            <a:gdLst/>
            <a:ahLst/>
            <a:cxnLst/>
            <a:rect r="r" b="b" t="t" l="l"/>
            <a:pathLst>
              <a:path h="12995544" w="2016252">
                <a:moveTo>
                  <a:pt x="0" y="0"/>
                </a:moveTo>
                <a:lnTo>
                  <a:pt x="2016252" y="0"/>
                </a:lnTo>
                <a:lnTo>
                  <a:pt x="2016252" y="12995544"/>
                </a:lnTo>
                <a:lnTo>
                  <a:pt x="0" y="1299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56" t="0" r="-289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51776" y="2514113"/>
            <a:ext cx="5485699" cy="9709202"/>
          </a:xfrm>
          <a:custGeom>
            <a:avLst/>
            <a:gdLst/>
            <a:ahLst/>
            <a:cxnLst/>
            <a:rect r="r" b="b" t="t" l="l"/>
            <a:pathLst>
              <a:path h="9709202" w="5485699">
                <a:moveTo>
                  <a:pt x="0" y="0"/>
                </a:moveTo>
                <a:lnTo>
                  <a:pt x="5485699" y="0"/>
                </a:lnTo>
                <a:lnTo>
                  <a:pt x="5485699" y="9709202"/>
                </a:lnTo>
                <a:lnTo>
                  <a:pt x="0" y="970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4175">
            <a:off x="16908419" y="-972204"/>
            <a:ext cx="4549429" cy="8034312"/>
          </a:xfrm>
          <a:custGeom>
            <a:avLst/>
            <a:gdLst/>
            <a:ahLst/>
            <a:cxnLst/>
            <a:rect r="r" b="b" t="t" l="l"/>
            <a:pathLst>
              <a:path h="8034312" w="4549429">
                <a:moveTo>
                  <a:pt x="0" y="0"/>
                </a:moveTo>
                <a:lnTo>
                  <a:pt x="4549429" y="0"/>
                </a:lnTo>
                <a:lnTo>
                  <a:pt x="4549429" y="8034312"/>
                </a:lnTo>
                <a:lnTo>
                  <a:pt x="0" y="803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692865">
            <a:off x="-8470685" y="-342145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54881" y="4416705"/>
            <a:ext cx="7546379" cy="5492087"/>
          </a:xfrm>
          <a:custGeom>
            <a:avLst/>
            <a:gdLst/>
            <a:ahLst/>
            <a:cxnLst/>
            <a:rect r="r" b="b" t="t" l="l"/>
            <a:pathLst>
              <a:path h="5492087" w="7546379">
                <a:moveTo>
                  <a:pt x="0" y="0"/>
                </a:moveTo>
                <a:lnTo>
                  <a:pt x="7546379" y="0"/>
                </a:lnTo>
                <a:lnTo>
                  <a:pt x="7546379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990954"/>
            <a:ext cx="8115300" cy="2343589"/>
          </a:xfrm>
          <a:custGeom>
            <a:avLst/>
            <a:gdLst/>
            <a:ahLst/>
            <a:cxnLst/>
            <a:rect r="r" b="b" t="t" l="l"/>
            <a:pathLst>
              <a:path h="2343589" w="8115300">
                <a:moveTo>
                  <a:pt x="0" y="0"/>
                </a:moveTo>
                <a:lnTo>
                  <a:pt x="8115300" y="0"/>
                </a:lnTo>
                <a:lnTo>
                  <a:pt x="8115300" y="2343589"/>
                </a:lnTo>
                <a:lnTo>
                  <a:pt x="0" y="2343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2317" y="795654"/>
            <a:ext cx="12856644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13532"/>
            <a:ext cx="15972560" cy="204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3" indent="-399416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Ditemukan ketidakseimbangan kelas target dari dataset untuk itu perlu dilakukan teknik penyeimbangan data menggunakan SMOTE agar hasil prediksi tidak bias ke salah satu kelas.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1666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81963" y="-5252982"/>
            <a:ext cx="2016252" cy="12995544"/>
          </a:xfrm>
          <a:custGeom>
            <a:avLst/>
            <a:gdLst/>
            <a:ahLst/>
            <a:cxnLst/>
            <a:rect r="r" b="b" t="t" l="l"/>
            <a:pathLst>
              <a:path h="12995544" w="2016252">
                <a:moveTo>
                  <a:pt x="0" y="0"/>
                </a:moveTo>
                <a:lnTo>
                  <a:pt x="2016252" y="0"/>
                </a:lnTo>
                <a:lnTo>
                  <a:pt x="2016252" y="12995544"/>
                </a:lnTo>
                <a:lnTo>
                  <a:pt x="0" y="1299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56" t="0" r="-289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51776" y="2514113"/>
            <a:ext cx="5485699" cy="9709202"/>
          </a:xfrm>
          <a:custGeom>
            <a:avLst/>
            <a:gdLst/>
            <a:ahLst/>
            <a:cxnLst/>
            <a:rect r="r" b="b" t="t" l="l"/>
            <a:pathLst>
              <a:path h="9709202" w="5485699">
                <a:moveTo>
                  <a:pt x="0" y="0"/>
                </a:moveTo>
                <a:lnTo>
                  <a:pt x="5485699" y="0"/>
                </a:lnTo>
                <a:lnTo>
                  <a:pt x="5485699" y="9709202"/>
                </a:lnTo>
                <a:lnTo>
                  <a:pt x="0" y="970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9584" y="2514113"/>
            <a:ext cx="11196084" cy="7221474"/>
          </a:xfrm>
          <a:custGeom>
            <a:avLst/>
            <a:gdLst/>
            <a:ahLst/>
            <a:cxnLst/>
            <a:rect r="r" b="b" t="t" l="l"/>
            <a:pathLst>
              <a:path h="7221474" w="11196084">
                <a:moveTo>
                  <a:pt x="0" y="0"/>
                </a:moveTo>
                <a:lnTo>
                  <a:pt x="11196084" y="0"/>
                </a:lnTo>
                <a:lnTo>
                  <a:pt x="11196084" y="7221474"/>
                </a:lnTo>
                <a:lnTo>
                  <a:pt x="0" y="7221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2317" y="795654"/>
            <a:ext cx="12856644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18859" y="3478106"/>
            <a:ext cx="5140441" cy="467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Dilakukan juga visualisasi korelasi fitur dengan heatmap untuk mengetahui mana saja kelas yang memiliki korelasi tinggi.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1666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81963" y="-5252982"/>
            <a:ext cx="2016252" cy="12995544"/>
          </a:xfrm>
          <a:custGeom>
            <a:avLst/>
            <a:gdLst/>
            <a:ahLst/>
            <a:cxnLst/>
            <a:rect r="r" b="b" t="t" l="l"/>
            <a:pathLst>
              <a:path h="12995544" w="2016252">
                <a:moveTo>
                  <a:pt x="0" y="0"/>
                </a:moveTo>
                <a:lnTo>
                  <a:pt x="2016252" y="0"/>
                </a:lnTo>
                <a:lnTo>
                  <a:pt x="2016252" y="12995544"/>
                </a:lnTo>
                <a:lnTo>
                  <a:pt x="0" y="1299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56" t="0" r="-289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51776" y="2514113"/>
            <a:ext cx="5485699" cy="9709202"/>
          </a:xfrm>
          <a:custGeom>
            <a:avLst/>
            <a:gdLst/>
            <a:ahLst/>
            <a:cxnLst/>
            <a:rect r="r" b="b" t="t" l="l"/>
            <a:pathLst>
              <a:path h="9709202" w="5485699">
                <a:moveTo>
                  <a:pt x="0" y="0"/>
                </a:moveTo>
                <a:lnTo>
                  <a:pt x="5485699" y="0"/>
                </a:lnTo>
                <a:lnTo>
                  <a:pt x="5485699" y="9709202"/>
                </a:lnTo>
                <a:lnTo>
                  <a:pt x="0" y="970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4175">
            <a:off x="16908419" y="-972204"/>
            <a:ext cx="4549429" cy="8034312"/>
          </a:xfrm>
          <a:custGeom>
            <a:avLst/>
            <a:gdLst/>
            <a:ahLst/>
            <a:cxnLst/>
            <a:rect r="r" b="b" t="t" l="l"/>
            <a:pathLst>
              <a:path h="8034312" w="4549429">
                <a:moveTo>
                  <a:pt x="0" y="0"/>
                </a:moveTo>
                <a:lnTo>
                  <a:pt x="4549429" y="0"/>
                </a:lnTo>
                <a:lnTo>
                  <a:pt x="4549429" y="8034312"/>
                </a:lnTo>
                <a:lnTo>
                  <a:pt x="0" y="803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692865">
            <a:off x="-8470685" y="-342145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9903" y="6261704"/>
            <a:ext cx="8235077" cy="1107010"/>
          </a:xfrm>
          <a:custGeom>
            <a:avLst/>
            <a:gdLst/>
            <a:ahLst/>
            <a:cxnLst/>
            <a:rect r="r" b="b" t="t" l="l"/>
            <a:pathLst>
              <a:path h="1107010" w="8235077">
                <a:moveTo>
                  <a:pt x="0" y="0"/>
                </a:moveTo>
                <a:lnTo>
                  <a:pt x="8235077" y="0"/>
                </a:lnTo>
                <a:lnTo>
                  <a:pt x="8235077" y="1107010"/>
                </a:lnTo>
                <a:lnTo>
                  <a:pt x="0" y="1107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54881" y="4416705"/>
            <a:ext cx="7546379" cy="5492087"/>
          </a:xfrm>
          <a:custGeom>
            <a:avLst/>
            <a:gdLst/>
            <a:ahLst/>
            <a:cxnLst/>
            <a:rect r="r" b="b" t="t" l="l"/>
            <a:pathLst>
              <a:path h="5492087" w="7546379">
                <a:moveTo>
                  <a:pt x="0" y="0"/>
                </a:moveTo>
                <a:lnTo>
                  <a:pt x="7546379" y="0"/>
                </a:lnTo>
                <a:lnTo>
                  <a:pt x="7546379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2317" y="795654"/>
            <a:ext cx="12856644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PREPROCESSING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42663"/>
            <a:ext cx="15972560" cy="139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3" indent="-399416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Setelah diterapkan teknik SMOTE, kelas target menjadi seimbang dengan proporsi 50-50 sehingga hasil prediksi tidak akan bias.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1666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81963" y="-5252982"/>
            <a:ext cx="2016252" cy="12995544"/>
          </a:xfrm>
          <a:custGeom>
            <a:avLst/>
            <a:gdLst/>
            <a:ahLst/>
            <a:cxnLst/>
            <a:rect r="r" b="b" t="t" l="l"/>
            <a:pathLst>
              <a:path h="12995544" w="2016252">
                <a:moveTo>
                  <a:pt x="0" y="0"/>
                </a:moveTo>
                <a:lnTo>
                  <a:pt x="2016252" y="0"/>
                </a:lnTo>
                <a:lnTo>
                  <a:pt x="2016252" y="12995544"/>
                </a:lnTo>
                <a:lnTo>
                  <a:pt x="0" y="1299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56" t="0" r="-289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51776" y="2514113"/>
            <a:ext cx="5485699" cy="9709202"/>
          </a:xfrm>
          <a:custGeom>
            <a:avLst/>
            <a:gdLst/>
            <a:ahLst/>
            <a:cxnLst/>
            <a:rect r="r" b="b" t="t" l="l"/>
            <a:pathLst>
              <a:path h="9709202" w="5485699">
                <a:moveTo>
                  <a:pt x="0" y="0"/>
                </a:moveTo>
                <a:lnTo>
                  <a:pt x="5485699" y="0"/>
                </a:lnTo>
                <a:lnTo>
                  <a:pt x="5485699" y="9709202"/>
                </a:lnTo>
                <a:lnTo>
                  <a:pt x="0" y="970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4175">
            <a:off x="16908419" y="-972204"/>
            <a:ext cx="4549429" cy="8034312"/>
          </a:xfrm>
          <a:custGeom>
            <a:avLst/>
            <a:gdLst/>
            <a:ahLst/>
            <a:cxnLst/>
            <a:rect r="r" b="b" t="t" l="l"/>
            <a:pathLst>
              <a:path h="8034312" w="4549429">
                <a:moveTo>
                  <a:pt x="0" y="0"/>
                </a:moveTo>
                <a:lnTo>
                  <a:pt x="4549429" y="0"/>
                </a:lnTo>
                <a:lnTo>
                  <a:pt x="4549429" y="8034312"/>
                </a:lnTo>
                <a:lnTo>
                  <a:pt x="0" y="803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692865">
            <a:off x="-8470685" y="-342145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1497" y="5979778"/>
            <a:ext cx="15689763" cy="1019835"/>
          </a:xfrm>
          <a:custGeom>
            <a:avLst/>
            <a:gdLst/>
            <a:ahLst/>
            <a:cxnLst/>
            <a:rect r="r" b="b" t="t" l="l"/>
            <a:pathLst>
              <a:path h="1019835" w="15689763">
                <a:moveTo>
                  <a:pt x="0" y="0"/>
                </a:moveTo>
                <a:lnTo>
                  <a:pt x="15689763" y="0"/>
                </a:lnTo>
                <a:lnTo>
                  <a:pt x="15689763" y="1019834"/>
                </a:lnTo>
                <a:lnTo>
                  <a:pt x="0" y="1019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2317" y="795654"/>
            <a:ext cx="12856644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PREPROCESSING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17470"/>
            <a:ext cx="15972560" cy="204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33" indent="-399416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Setelah data diseimbangkan, dilakukan train-test split (80-20) untuk menghindari overfitting dan mengukur performa model pada data yang belum pernah dilihat sebelumnya."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DAGfsiKx6hE</dc:identifier>
  <dcterms:modified xsi:type="dcterms:W3CDTF">2011-08-01T06:04:30Z</dcterms:modified>
  <cp:revision>1</cp:revision>
  <dc:title>Rajendra Artanto_Dibimbing.id</dc:title>
</cp:coreProperties>
</file>